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61" r:id="rId3"/>
    <p:sldId id="268" r:id="rId4"/>
    <p:sldId id="267" r:id="rId5"/>
    <p:sldId id="266" r:id="rId6"/>
    <p:sldId id="265" r:id="rId7"/>
  </p:sldIdLst>
  <p:sldSz cx="9144000" cy="5143500" type="screen16x9"/>
  <p:notesSz cx="6858000" cy="9144000"/>
  <p:embeddedFontLst>
    <p:embeddedFont>
      <p:font typeface="Cormorant" panose="020B0604020202020204" charset="0"/>
      <p:regular r:id="rId9"/>
      <p:bold r:id="rId10"/>
      <p:italic r:id="rId11"/>
      <p:boldItalic r:id="rId12"/>
    </p:embeddedFont>
    <p:embeddedFont>
      <p:font typeface="Inter" panose="020B0604020202020204" charset="0"/>
      <p:regular r:id="rId13"/>
      <p:bold r:id="rId14"/>
      <p:italic r:id="rId15"/>
      <p:boldItalic r:id="rId16"/>
    </p:embeddedFont>
    <p:embeddedFont>
      <p:font typeface="Inter SemiBold"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FEC"/>
    <a:srgbClr val="1A2B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23376-BE71-4044-89CA-33506F69C5DF}" v="43" dt="2025-10-03T09:58:36.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20"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c5b0a844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c5b0a844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80B58C5D-2AB4-5DF8-F5E4-D05D8862894D}"/>
            </a:ext>
          </a:extLst>
        </p:cNvPr>
        <p:cNvGrpSpPr/>
        <p:nvPr/>
      </p:nvGrpSpPr>
      <p:grpSpPr>
        <a:xfrm>
          <a:off x="0" y="0"/>
          <a:ext cx="0" cy="0"/>
          <a:chOff x="0" y="0"/>
          <a:chExt cx="0" cy="0"/>
        </a:xfrm>
      </p:grpSpPr>
      <p:sp>
        <p:nvSpPr>
          <p:cNvPr id="107" name="Google Shape;107;g34c5b0a8446_0_74:notes">
            <a:extLst>
              <a:ext uri="{FF2B5EF4-FFF2-40B4-BE49-F238E27FC236}">
                <a16:creationId xmlns:a16="http://schemas.microsoft.com/office/drawing/2014/main" id="{29D46C4C-5973-445E-7F09-99C050B950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c5b0a8446_0_74:notes">
            <a:extLst>
              <a:ext uri="{FF2B5EF4-FFF2-40B4-BE49-F238E27FC236}">
                <a16:creationId xmlns:a16="http://schemas.microsoft.com/office/drawing/2014/main" id="{FF01522B-898B-C1F3-6CC0-2190AA9202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57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ED315632-E681-05DC-A46C-76C415624824}"/>
            </a:ext>
          </a:extLst>
        </p:cNvPr>
        <p:cNvGrpSpPr/>
        <p:nvPr/>
      </p:nvGrpSpPr>
      <p:grpSpPr>
        <a:xfrm>
          <a:off x="0" y="0"/>
          <a:ext cx="0" cy="0"/>
          <a:chOff x="0" y="0"/>
          <a:chExt cx="0" cy="0"/>
        </a:xfrm>
      </p:grpSpPr>
      <p:sp>
        <p:nvSpPr>
          <p:cNvPr id="107" name="Google Shape;107;g34c5b0a8446_0_74:notes">
            <a:extLst>
              <a:ext uri="{FF2B5EF4-FFF2-40B4-BE49-F238E27FC236}">
                <a16:creationId xmlns:a16="http://schemas.microsoft.com/office/drawing/2014/main" id="{9AF728FE-3496-2F31-7E8E-9C94FE878C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c5b0a8446_0_74:notes">
            <a:extLst>
              <a:ext uri="{FF2B5EF4-FFF2-40B4-BE49-F238E27FC236}">
                <a16:creationId xmlns:a16="http://schemas.microsoft.com/office/drawing/2014/main" id="{AEEFA305-64A1-F8EF-7AF2-D2EE88A748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09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50332971-894B-F2FC-6192-7A53AFDA7365}"/>
            </a:ext>
          </a:extLst>
        </p:cNvPr>
        <p:cNvGrpSpPr/>
        <p:nvPr/>
      </p:nvGrpSpPr>
      <p:grpSpPr>
        <a:xfrm>
          <a:off x="0" y="0"/>
          <a:ext cx="0" cy="0"/>
          <a:chOff x="0" y="0"/>
          <a:chExt cx="0" cy="0"/>
        </a:xfrm>
      </p:grpSpPr>
      <p:sp>
        <p:nvSpPr>
          <p:cNvPr id="107" name="Google Shape;107;g34c5b0a8446_0_74:notes">
            <a:extLst>
              <a:ext uri="{FF2B5EF4-FFF2-40B4-BE49-F238E27FC236}">
                <a16:creationId xmlns:a16="http://schemas.microsoft.com/office/drawing/2014/main" id="{1D0A02AE-0EBF-4A98-386F-5BAD81042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c5b0a8446_0_74:notes">
            <a:extLst>
              <a:ext uri="{FF2B5EF4-FFF2-40B4-BE49-F238E27FC236}">
                <a16:creationId xmlns:a16="http://schemas.microsoft.com/office/drawing/2014/main" id="{573A816D-E93C-852B-83A8-1AD1726882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67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c5b0a844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c5b0a844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ae-info.org/ae/Member/Pach_J%C3%A1nos"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53"/>
        <p:cNvGrpSpPr/>
        <p:nvPr/>
      </p:nvGrpSpPr>
      <p:grpSpPr>
        <a:xfrm>
          <a:off x="0" y="0"/>
          <a:ext cx="0" cy="0"/>
          <a:chOff x="0" y="0"/>
          <a:chExt cx="0" cy="0"/>
        </a:xfrm>
      </p:grpSpPr>
      <p:pic>
        <p:nvPicPr>
          <p:cNvPr id="54" name="Google Shape;54;p13" title="acadkv3@4x.png"/>
          <p:cNvPicPr preferRelativeResize="0"/>
          <p:nvPr/>
        </p:nvPicPr>
        <p:blipFill>
          <a:blip r:embed="rId3">
            <a:alphaModFix/>
          </a:blip>
          <a:stretch>
            <a:fillRect/>
          </a:stretch>
        </p:blipFill>
        <p:spPr>
          <a:xfrm>
            <a:off x="2134545" y="1859700"/>
            <a:ext cx="8510628" cy="4155600"/>
          </a:xfrm>
          <a:prstGeom prst="rect">
            <a:avLst/>
          </a:prstGeom>
          <a:noFill/>
          <a:ln>
            <a:noFill/>
          </a:ln>
        </p:spPr>
      </p:pic>
      <p:pic>
        <p:nvPicPr>
          <p:cNvPr id="55" name="Google Shape;55;p13" title="logoacad@4x.png"/>
          <p:cNvPicPr preferRelativeResize="0"/>
          <p:nvPr/>
        </p:nvPicPr>
        <p:blipFill>
          <a:blip r:embed="rId4">
            <a:alphaModFix/>
          </a:blip>
          <a:stretch>
            <a:fillRect/>
          </a:stretch>
        </p:blipFill>
        <p:spPr>
          <a:xfrm>
            <a:off x="169154" y="160777"/>
            <a:ext cx="1112525" cy="1112525"/>
          </a:xfrm>
          <a:prstGeom prst="rect">
            <a:avLst/>
          </a:prstGeom>
          <a:noFill/>
          <a:ln>
            <a:noFill/>
          </a:ln>
        </p:spPr>
      </p:pic>
      <p:pic>
        <p:nvPicPr>
          <p:cNvPr id="56" name="Google Shape;56;p13" title="arrowacad@4x.png"/>
          <p:cNvPicPr preferRelativeResize="0"/>
          <p:nvPr/>
        </p:nvPicPr>
        <p:blipFill>
          <a:blip r:embed="rId5">
            <a:alphaModFix/>
          </a:blip>
          <a:stretch>
            <a:fillRect/>
          </a:stretch>
        </p:blipFill>
        <p:spPr>
          <a:xfrm>
            <a:off x="357810" y="1855227"/>
            <a:ext cx="495000" cy="495000"/>
          </a:xfrm>
          <a:prstGeom prst="rect">
            <a:avLst/>
          </a:prstGeom>
          <a:noFill/>
          <a:ln>
            <a:noFill/>
          </a:ln>
        </p:spPr>
      </p:pic>
      <p:pic>
        <p:nvPicPr>
          <p:cNvPr id="57" name="Google Shape;57;p13" title="wwwacad@4x.png"/>
          <p:cNvPicPr preferRelativeResize="0"/>
          <p:nvPr/>
        </p:nvPicPr>
        <p:blipFill>
          <a:blip r:embed="rId6">
            <a:alphaModFix/>
          </a:blip>
          <a:stretch>
            <a:fillRect/>
          </a:stretch>
        </p:blipFill>
        <p:spPr>
          <a:xfrm>
            <a:off x="236977" y="4622576"/>
            <a:ext cx="1336601" cy="300700"/>
          </a:xfrm>
          <a:prstGeom prst="rect">
            <a:avLst/>
          </a:prstGeom>
          <a:noFill/>
          <a:ln>
            <a:noFill/>
          </a:ln>
        </p:spPr>
      </p:pic>
      <p:pic>
        <p:nvPicPr>
          <p:cNvPr id="58" name="Google Shape;58;p13" title="claimacad@4x.png"/>
          <p:cNvPicPr preferRelativeResize="0"/>
          <p:nvPr/>
        </p:nvPicPr>
        <p:blipFill>
          <a:blip r:embed="rId7">
            <a:alphaModFix/>
          </a:blip>
          <a:stretch>
            <a:fillRect/>
          </a:stretch>
        </p:blipFill>
        <p:spPr>
          <a:xfrm>
            <a:off x="7223250" y="4186998"/>
            <a:ext cx="1692150" cy="714675"/>
          </a:xfrm>
          <a:prstGeom prst="rect">
            <a:avLst/>
          </a:prstGeom>
          <a:noFill/>
          <a:ln>
            <a:noFill/>
          </a:ln>
        </p:spPr>
      </p:pic>
      <p:sp>
        <p:nvSpPr>
          <p:cNvPr id="61" name="Google Shape;61;p13"/>
          <p:cNvSpPr txBox="1"/>
          <p:nvPr/>
        </p:nvSpPr>
        <p:spPr>
          <a:xfrm>
            <a:off x="905277" y="1959167"/>
            <a:ext cx="7479883" cy="287120"/>
          </a:xfrm>
          <a:prstGeom prst="rect">
            <a:avLst/>
          </a:prstGeom>
          <a:noFill/>
          <a:ln>
            <a:noFill/>
          </a:ln>
        </p:spPr>
        <p:txBody>
          <a:bodyPr spcFirstLastPara="1" wrap="square" lIns="91425" tIns="91425" rIns="91425" bIns="91425" anchor="t" anchorCtr="0">
            <a:noAutofit/>
          </a:bodyPr>
          <a:lstStyle/>
          <a:p>
            <a:r>
              <a:rPr lang="en-GB" sz="7200" b="1" i="1" dirty="0">
                <a:solidFill>
                  <a:srgbClr val="62BFEC"/>
                </a:solidFill>
                <a:latin typeface="Cormorant" panose="020B0604020202020204" charset="0"/>
                <a:ea typeface="Cormorant" panose="020B0604020202020204" charset="0"/>
                <a:cs typeface="Cormorant" panose="020B0604020202020204" charset="0"/>
              </a:rPr>
              <a:t>Erasmus Medal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09"/>
        <p:cNvGrpSpPr/>
        <p:nvPr/>
      </p:nvGrpSpPr>
      <p:grpSpPr>
        <a:xfrm>
          <a:off x="0" y="0"/>
          <a:ext cx="0" cy="0"/>
          <a:chOff x="0" y="0"/>
          <a:chExt cx="0" cy="0"/>
        </a:xfrm>
      </p:grpSpPr>
      <p:pic>
        <p:nvPicPr>
          <p:cNvPr id="110" name="Google Shape;110;p18" title="wwwacad@4x.png"/>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11" name="Google Shape;111;p18"/>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r>
              <a:rPr lang="en-GB" sz="3600" b="1" i="1" dirty="0">
                <a:solidFill>
                  <a:srgbClr val="1A2B4A"/>
                </a:solidFill>
                <a:latin typeface="Cormorant" panose="020B0604020202020204" charset="0"/>
                <a:ea typeface="Cormorant" panose="020B0604020202020204" charset="0"/>
                <a:cs typeface="Cormorant" panose="020B0604020202020204" charset="0"/>
              </a:rPr>
              <a:t>Erasmus Medal 2025</a:t>
            </a:r>
          </a:p>
        </p:txBody>
      </p:sp>
      <p:sp>
        <p:nvSpPr>
          <p:cNvPr id="112" name="Google Shape;112;p18"/>
          <p:cNvSpPr txBox="1"/>
          <p:nvPr/>
        </p:nvSpPr>
        <p:spPr>
          <a:xfrm>
            <a:off x="152399" y="897073"/>
            <a:ext cx="4817166" cy="2657570"/>
          </a:xfrm>
          <a:prstGeom prst="rect">
            <a:avLst/>
          </a:prstGeom>
          <a:noFill/>
          <a:ln>
            <a:noFill/>
          </a:ln>
        </p:spPr>
        <p:txBody>
          <a:bodyPr spcFirstLastPara="1" wrap="square" lIns="91425" tIns="91425" rIns="91425" bIns="91425" anchor="t" anchorCtr="0">
            <a:noAutofit/>
          </a:bodyPr>
          <a:lstStyle/>
          <a:p>
            <a:pPr>
              <a:lnSpc>
                <a:spcPct val="115000"/>
              </a:lnSpc>
            </a:pPr>
            <a:r>
              <a:rPr lang="en-GB" altLang="en-US" dirty="0">
                <a:solidFill>
                  <a:srgbClr val="1A2B4A"/>
                </a:solidFill>
                <a:latin typeface="Inter" panose="02000503000000020004" pitchFamily="2" charset="0"/>
                <a:ea typeface="Inter" panose="02000503000000020004" pitchFamily="2" charset="0"/>
                <a:cs typeface="Arial" panose="020B0604020202020204" pitchFamily="34" charset="0"/>
              </a:rPr>
              <a:t>The trustees of Academia Europaea are honoured to award the </a:t>
            </a:r>
            <a:r>
              <a:rPr lang="en-GB" altLang="en-US" b="1" dirty="0">
                <a:solidFill>
                  <a:srgbClr val="1A2B4A"/>
                </a:solidFill>
                <a:latin typeface="Inter" panose="02000503000000020004" pitchFamily="2" charset="0"/>
                <a:ea typeface="Inter" panose="02000503000000020004" pitchFamily="2" charset="0"/>
                <a:cs typeface="Arial" panose="020B0604020202020204" pitchFamily="34" charset="0"/>
              </a:rPr>
              <a:t>Erasmus Medal </a:t>
            </a:r>
            <a:r>
              <a:rPr lang="en-GB" altLang="en-US" dirty="0">
                <a:solidFill>
                  <a:srgbClr val="1A2B4A"/>
                </a:solidFill>
                <a:latin typeface="Inter" panose="02000503000000020004" pitchFamily="2" charset="0"/>
                <a:ea typeface="Inter" panose="02000503000000020004" pitchFamily="2" charset="0"/>
                <a:cs typeface="Arial" panose="020B0604020202020204" pitchFamily="34" charset="0"/>
              </a:rPr>
              <a:t>to Mathematician</a:t>
            </a:r>
          </a:p>
          <a:p>
            <a:pPr>
              <a:lnSpc>
                <a:spcPct val="115000"/>
              </a:lnSpc>
            </a:pPr>
            <a:endParaRPr lang="en-GB" altLang="en-US" dirty="0">
              <a:solidFill>
                <a:srgbClr val="1A2B4A"/>
              </a:solidFill>
              <a:latin typeface="Inter" panose="02000503000000020004" pitchFamily="2" charset="0"/>
              <a:ea typeface="Inter" panose="02000503000000020004" pitchFamily="2" charset="0"/>
              <a:cs typeface="Arial" panose="020B0604020202020204" pitchFamily="34" charset="0"/>
            </a:endParaRPr>
          </a:p>
          <a:p>
            <a:pPr algn="ctr">
              <a:lnSpc>
                <a:spcPct val="115000"/>
              </a:lnSpc>
            </a:pPr>
            <a:r>
              <a:rPr lang="en-GB" altLang="en-US" sz="3200" b="1" i="1" dirty="0">
                <a:solidFill>
                  <a:srgbClr val="62BFEC"/>
                </a:solidFill>
                <a:latin typeface="Cormorant" panose="020B0604020202020204" charset="0"/>
                <a:ea typeface="Cormorant" panose="020B0604020202020204" charset="0"/>
                <a:cs typeface="Cormorant" panose="020B0604020202020204" charset="0"/>
              </a:rPr>
              <a:t>László Lovász MAE</a:t>
            </a:r>
          </a:p>
          <a:p>
            <a:pPr>
              <a:lnSpc>
                <a:spcPct val="115000"/>
              </a:lnSpc>
            </a:pPr>
            <a:endParaRPr lang="en-GB" altLang="en-US" b="1" dirty="0">
              <a:solidFill>
                <a:srgbClr val="1A2B4A"/>
              </a:solidFill>
              <a:latin typeface="Inter" panose="02000503000000020004" pitchFamily="2" charset="0"/>
              <a:ea typeface="Inter" panose="02000503000000020004" pitchFamily="2" charset="0"/>
              <a:cs typeface="Arial" panose="020B0604020202020204" pitchFamily="34" charset="0"/>
            </a:endParaRPr>
          </a:p>
          <a:p>
            <a:pPr>
              <a:lnSpc>
                <a:spcPct val="115000"/>
              </a:lnSpc>
            </a:pPr>
            <a:r>
              <a:rPr lang="en-GB" altLang="en-US" dirty="0">
                <a:solidFill>
                  <a:srgbClr val="1A2B4A"/>
                </a:solidFill>
                <a:latin typeface="Inter" panose="02000503000000020004" pitchFamily="2" charset="0"/>
                <a:ea typeface="Inter" panose="02000503000000020004" pitchFamily="2" charset="0"/>
                <a:cs typeface="Arial" panose="020B0604020202020204" pitchFamily="34" charset="0"/>
              </a:rPr>
              <a:t>The Erasmus Medal of Academia Europaea is awarded to a member who has maintained over a sustained period, the highest level of international scholarship and recognition by peers.</a:t>
            </a:r>
          </a:p>
          <a:p>
            <a:pPr>
              <a:lnSpc>
                <a:spcPct val="115000"/>
              </a:lnSpc>
            </a:pPr>
            <a:endParaRPr lang="en-GB" altLang="en-US" b="1" dirty="0">
              <a:solidFill>
                <a:srgbClr val="1A2B4A"/>
              </a:solidFill>
              <a:latin typeface="Inter" panose="02000503000000020004" pitchFamily="2" charset="0"/>
              <a:ea typeface="Inter" panose="02000503000000020004" pitchFamily="2" charset="0"/>
              <a:cs typeface="Arial" panose="020B0604020202020204" pitchFamily="34" charset="0"/>
            </a:endParaRPr>
          </a:p>
          <a:p>
            <a:pPr>
              <a:lnSpc>
                <a:spcPct val="115000"/>
              </a:lnSpc>
            </a:pPr>
            <a:endParaRPr lang="en-GB" altLang="en-US" sz="1050" b="1" dirty="0">
              <a:solidFill>
                <a:schemeClr val="accent1">
                  <a:lumMod val="75000"/>
                </a:schemeClr>
              </a:solidFill>
              <a:latin typeface="Arial" panose="020B0604020202020204" pitchFamily="34" charset="0"/>
              <a:cs typeface="Arial" panose="020B0604020202020204" pitchFamily="34" charset="0"/>
            </a:endParaRPr>
          </a:p>
          <a:p>
            <a:pPr>
              <a:lnSpc>
                <a:spcPct val="115000"/>
              </a:lnSpc>
            </a:pPr>
            <a:endParaRPr lang="en-GB" altLang="en-US" sz="1050" dirty="0">
              <a:solidFill>
                <a:schemeClr val="accent1">
                  <a:lumMod val="75000"/>
                </a:schemeClr>
              </a:solidFill>
              <a:latin typeface="Arial" panose="020B0604020202020204" pitchFamily="34" charset="0"/>
              <a:cs typeface="Arial" panose="020B0604020202020204" pitchFamily="34" charset="0"/>
            </a:endParaRPr>
          </a:p>
          <a:p>
            <a:pPr>
              <a:lnSpc>
                <a:spcPct val="115000"/>
              </a:lnSpc>
            </a:pPr>
            <a:endParaRPr lang="en-GB" altLang="en-US" sz="1050" dirty="0">
              <a:solidFill>
                <a:schemeClr val="accent1">
                  <a:lumMod val="75000"/>
                </a:schemeClr>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endParaRPr sz="1050" dirty="0">
              <a:solidFill>
                <a:srgbClr val="1A2B4A"/>
              </a:solidFill>
              <a:latin typeface="Inter"/>
              <a:ea typeface="Inter"/>
              <a:cs typeface="Inter"/>
              <a:sym typeface="Inter"/>
            </a:endParaRPr>
          </a:p>
        </p:txBody>
      </p:sp>
      <p:cxnSp>
        <p:nvCxnSpPr>
          <p:cNvPr id="114" name="Google Shape;114;p18"/>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15" name="Google Shape;115;p18" title="acadclaim2@4x.png"/>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16" name="Google Shape;116;p18" title="logoacad@4x.png"/>
          <p:cNvPicPr preferRelativeResize="0"/>
          <p:nvPr/>
        </p:nvPicPr>
        <p:blipFill>
          <a:blip r:embed="rId5">
            <a:alphaModFix/>
          </a:blip>
          <a:stretch>
            <a:fillRect/>
          </a:stretch>
        </p:blipFill>
        <p:spPr>
          <a:xfrm>
            <a:off x="7918925" y="149336"/>
            <a:ext cx="1072675" cy="1072675"/>
          </a:xfrm>
          <a:prstGeom prst="rect">
            <a:avLst/>
          </a:prstGeom>
          <a:noFill/>
          <a:ln>
            <a:noFill/>
          </a:ln>
        </p:spPr>
      </p:pic>
      <p:pic>
        <p:nvPicPr>
          <p:cNvPr id="16" name="Picture 15" descr="A person wearing glasses and looking at the camera&#10;&#10;AI-generated content may be incorrect.">
            <a:extLst>
              <a:ext uri="{FF2B5EF4-FFF2-40B4-BE49-F238E27FC236}">
                <a16:creationId xmlns:a16="http://schemas.microsoft.com/office/drawing/2014/main" id="{3EC04022-A9BE-4529-E71E-9D118314F520}"/>
              </a:ext>
            </a:extLst>
          </p:cNvPr>
          <p:cNvPicPr>
            <a:picLocks noChangeAspect="1"/>
          </p:cNvPicPr>
          <p:nvPr/>
        </p:nvPicPr>
        <p:blipFill>
          <a:blip r:embed="rId6"/>
          <a:srcRect l="22616" t="22994" r="23117" b="22021"/>
          <a:stretch>
            <a:fillRect/>
          </a:stretch>
        </p:blipFill>
        <p:spPr>
          <a:xfrm>
            <a:off x="4927894" y="784498"/>
            <a:ext cx="2417196" cy="2449138"/>
          </a:xfrm>
          <a:prstGeom prst="rect">
            <a:avLst/>
          </a:prstGeom>
        </p:spPr>
      </p:pic>
      <p:pic>
        <p:nvPicPr>
          <p:cNvPr id="14" name="Picture 13" descr="A close-up of a coin&#10;&#10;AI-generated content may be incorrect.">
            <a:extLst>
              <a:ext uri="{FF2B5EF4-FFF2-40B4-BE49-F238E27FC236}">
                <a16:creationId xmlns:a16="http://schemas.microsoft.com/office/drawing/2014/main" id="{DDE0D195-FF65-69C3-A1FC-6348A5A2DB21}"/>
              </a:ext>
            </a:extLst>
          </p:cNvPr>
          <p:cNvPicPr>
            <a:picLocks noChangeAspect="1"/>
          </p:cNvPicPr>
          <p:nvPr/>
        </p:nvPicPr>
        <p:blipFill>
          <a:blip r:embed="rId7"/>
          <a:srcRect l="21529" t="19605" r="20660" b="20214"/>
          <a:stretch>
            <a:fillRect/>
          </a:stretch>
        </p:blipFill>
        <p:spPr>
          <a:xfrm>
            <a:off x="6576257" y="2009538"/>
            <a:ext cx="2552943" cy="2657569"/>
          </a:xfrm>
          <a:prstGeom prst="rect">
            <a:avLst/>
          </a:prstGeom>
        </p:spPr>
      </p:pic>
      <p:sp>
        <p:nvSpPr>
          <p:cNvPr id="17" name="TextBox 16">
            <a:extLst>
              <a:ext uri="{FF2B5EF4-FFF2-40B4-BE49-F238E27FC236}">
                <a16:creationId xmlns:a16="http://schemas.microsoft.com/office/drawing/2014/main" id="{B9F59130-C6E6-99A6-3954-618F94E5B057}"/>
              </a:ext>
            </a:extLst>
          </p:cNvPr>
          <p:cNvSpPr txBox="1"/>
          <p:nvPr/>
        </p:nvSpPr>
        <p:spPr>
          <a:xfrm>
            <a:off x="152400" y="3726083"/>
            <a:ext cx="6490053" cy="523220"/>
          </a:xfrm>
          <a:prstGeom prst="rect">
            <a:avLst/>
          </a:prstGeom>
          <a:noFill/>
        </p:spPr>
        <p:txBody>
          <a:bodyPr wrap="square" rtlCol="0">
            <a:spAutoFit/>
          </a:bodyPr>
          <a:lstStyle/>
          <a:p>
            <a:pPr>
              <a:spcBef>
                <a:spcPct val="0"/>
              </a:spcBef>
              <a:buFontTx/>
              <a:buNone/>
            </a:pPr>
            <a:r>
              <a:rPr lang="en-GB" altLang="en-US" b="1" dirty="0">
                <a:solidFill>
                  <a:srgbClr val="1A2B4A"/>
                </a:solidFill>
                <a:latin typeface="Inter" panose="02000503000000020004" pitchFamily="2" charset="0"/>
                <a:ea typeface="Inter" panose="02000503000000020004" pitchFamily="2" charset="0"/>
                <a:cs typeface="Arial" panose="020B0604020202020204" pitchFamily="34" charset="0"/>
              </a:rPr>
              <a:t>Chair: 	  Paolo Papale MAE, Class Chair and Honorary Vice president</a:t>
            </a:r>
          </a:p>
          <a:p>
            <a:pPr>
              <a:spcBef>
                <a:spcPct val="0"/>
              </a:spcBef>
              <a:buFontTx/>
              <a:buNone/>
            </a:pPr>
            <a:r>
              <a:rPr lang="en-GB" altLang="en-US" b="1" dirty="0">
                <a:solidFill>
                  <a:srgbClr val="1A2B4A"/>
                </a:solidFill>
                <a:latin typeface="Inter" panose="02000503000000020004" pitchFamily="2" charset="0"/>
                <a:ea typeface="Inter" panose="02000503000000020004" pitchFamily="2" charset="0"/>
                <a:cs typeface="Arial" panose="020B0604020202020204" pitchFamily="34" charset="0"/>
              </a:rPr>
              <a:t>Laudation: 	  Janos Pach MAE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09">
          <a:extLst>
            <a:ext uri="{FF2B5EF4-FFF2-40B4-BE49-F238E27FC236}">
              <a16:creationId xmlns:a16="http://schemas.microsoft.com/office/drawing/2014/main" id="{278A07A8-BD69-72B6-AA30-1D536C2917D6}"/>
            </a:ext>
          </a:extLst>
        </p:cNvPr>
        <p:cNvGrpSpPr/>
        <p:nvPr/>
      </p:nvGrpSpPr>
      <p:grpSpPr>
        <a:xfrm>
          <a:off x="0" y="0"/>
          <a:ext cx="0" cy="0"/>
          <a:chOff x="0" y="0"/>
          <a:chExt cx="0" cy="0"/>
        </a:xfrm>
      </p:grpSpPr>
      <p:pic>
        <p:nvPicPr>
          <p:cNvPr id="110" name="Google Shape;110;p18" title="wwwacad@4x.png">
            <a:extLst>
              <a:ext uri="{FF2B5EF4-FFF2-40B4-BE49-F238E27FC236}">
                <a16:creationId xmlns:a16="http://schemas.microsoft.com/office/drawing/2014/main" id="{46A3B37D-FDA4-236F-D37C-C36315BAA458}"/>
              </a:ext>
            </a:extLst>
          </p:cNvPr>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11" name="Google Shape;111;p18">
            <a:extLst>
              <a:ext uri="{FF2B5EF4-FFF2-40B4-BE49-F238E27FC236}">
                <a16:creationId xmlns:a16="http://schemas.microsoft.com/office/drawing/2014/main" id="{E20C0227-6EE0-398B-57CA-FAECB20D36FD}"/>
              </a:ext>
            </a:extLst>
          </p:cNvPr>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r>
              <a:rPr lang="en-GB" sz="3600" b="1" i="1" dirty="0">
                <a:solidFill>
                  <a:srgbClr val="1A2B4A"/>
                </a:solidFill>
                <a:latin typeface="Cormorant" panose="020B0604020202020204" charset="0"/>
                <a:ea typeface="Cormorant" panose="020B0604020202020204" charset="0"/>
                <a:cs typeface="Cormorant" panose="020B0604020202020204" charset="0"/>
              </a:rPr>
              <a:t>Erasmus Medal 2025</a:t>
            </a:r>
          </a:p>
        </p:txBody>
      </p:sp>
      <p:cxnSp>
        <p:nvCxnSpPr>
          <p:cNvPr id="114" name="Google Shape;114;p18">
            <a:extLst>
              <a:ext uri="{FF2B5EF4-FFF2-40B4-BE49-F238E27FC236}">
                <a16:creationId xmlns:a16="http://schemas.microsoft.com/office/drawing/2014/main" id="{70CDD37C-EE45-0467-0C55-F1B02F1E0CB6}"/>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15" name="Google Shape;115;p18" title="acadclaim2@4x.png">
            <a:extLst>
              <a:ext uri="{FF2B5EF4-FFF2-40B4-BE49-F238E27FC236}">
                <a16:creationId xmlns:a16="http://schemas.microsoft.com/office/drawing/2014/main" id="{285DBF1A-40CF-9C0C-6391-F453706791FA}"/>
              </a:ext>
            </a:extLst>
          </p:cNvPr>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16" name="Google Shape;116;p18" title="logoacad@4x.png">
            <a:extLst>
              <a:ext uri="{FF2B5EF4-FFF2-40B4-BE49-F238E27FC236}">
                <a16:creationId xmlns:a16="http://schemas.microsoft.com/office/drawing/2014/main" id="{2802F55D-EA4E-C27C-FC60-E08F626B7523}"/>
              </a:ext>
            </a:extLst>
          </p:cNvPr>
          <p:cNvPicPr preferRelativeResize="0"/>
          <p:nvPr/>
        </p:nvPicPr>
        <p:blipFill>
          <a:blip r:embed="rId5">
            <a:alphaModFix/>
          </a:blip>
          <a:stretch>
            <a:fillRect/>
          </a:stretch>
        </p:blipFill>
        <p:spPr>
          <a:xfrm>
            <a:off x="7918925" y="149336"/>
            <a:ext cx="1072675" cy="1072675"/>
          </a:xfrm>
          <a:prstGeom prst="rect">
            <a:avLst/>
          </a:prstGeom>
          <a:noFill/>
          <a:ln>
            <a:noFill/>
          </a:ln>
        </p:spPr>
      </p:pic>
      <p:pic>
        <p:nvPicPr>
          <p:cNvPr id="16" name="Picture 15" descr="A person wearing glasses and looking at the camera&#10;&#10;AI-generated content may be incorrect.">
            <a:extLst>
              <a:ext uri="{FF2B5EF4-FFF2-40B4-BE49-F238E27FC236}">
                <a16:creationId xmlns:a16="http://schemas.microsoft.com/office/drawing/2014/main" id="{422F3829-739C-B73B-15CF-83634BDF1D10}"/>
              </a:ext>
            </a:extLst>
          </p:cNvPr>
          <p:cNvPicPr>
            <a:picLocks noChangeAspect="1"/>
          </p:cNvPicPr>
          <p:nvPr/>
        </p:nvPicPr>
        <p:blipFill>
          <a:blip r:embed="rId6"/>
          <a:srcRect l="22616" t="22994" r="23117" b="22021"/>
          <a:stretch>
            <a:fillRect/>
          </a:stretch>
        </p:blipFill>
        <p:spPr>
          <a:xfrm>
            <a:off x="7411585" y="1771303"/>
            <a:ext cx="1580014" cy="1600893"/>
          </a:xfrm>
          <a:prstGeom prst="rect">
            <a:avLst/>
          </a:prstGeom>
        </p:spPr>
      </p:pic>
      <p:pic>
        <p:nvPicPr>
          <p:cNvPr id="14" name="Picture 13" descr="A close-up of a coin&#10;&#10;AI-generated content may be incorrect.">
            <a:extLst>
              <a:ext uri="{FF2B5EF4-FFF2-40B4-BE49-F238E27FC236}">
                <a16:creationId xmlns:a16="http://schemas.microsoft.com/office/drawing/2014/main" id="{5DCD2F76-BD6A-B1CF-8F97-29AC71D77664}"/>
              </a:ext>
            </a:extLst>
          </p:cNvPr>
          <p:cNvPicPr>
            <a:picLocks noChangeAspect="1"/>
          </p:cNvPicPr>
          <p:nvPr/>
        </p:nvPicPr>
        <p:blipFill>
          <a:blip r:embed="rId7"/>
          <a:srcRect l="21529" t="19605" r="20660" b="20214"/>
          <a:stretch>
            <a:fillRect/>
          </a:stretch>
        </p:blipFill>
        <p:spPr>
          <a:xfrm>
            <a:off x="6649213" y="2764417"/>
            <a:ext cx="1702682" cy="1772462"/>
          </a:xfrm>
          <a:prstGeom prst="rect">
            <a:avLst/>
          </a:prstGeom>
        </p:spPr>
      </p:pic>
      <p:sp>
        <p:nvSpPr>
          <p:cNvPr id="3" name="TextBox 2">
            <a:extLst>
              <a:ext uri="{FF2B5EF4-FFF2-40B4-BE49-F238E27FC236}">
                <a16:creationId xmlns:a16="http://schemas.microsoft.com/office/drawing/2014/main" id="{8B578A0C-43EE-A95E-77CE-C40B7AFF8F0C}"/>
              </a:ext>
            </a:extLst>
          </p:cNvPr>
          <p:cNvSpPr txBox="1"/>
          <p:nvPr/>
        </p:nvSpPr>
        <p:spPr>
          <a:xfrm>
            <a:off x="152400" y="812894"/>
            <a:ext cx="6828845" cy="4001095"/>
          </a:xfrm>
          <a:prstGeom prst="rect">
            <a:avLst/>
          </a:prstGeom>
          <a:noFill/>
        </p:spPr>
        <p:txBody>
          <a:bodyPr wrap="square">
            <a:spAutoFit/>
          </a:bodyPr>
          <a:lstStyle/>
          <a:p>
            <a:r>
              <a:rPr lang="en-GB" altLang="en-US" b="1" dirty="0">
                <a:solidFill>
                  <a:srgbClr val="1A2B4A"/>
                </a:solidFill>
                <a:latin typeface="Inter" panose="02000503000000020004" pitchFamily="2" charset="0"/>
                <a:ea typeface="Inter" panose="02000503000000020004" pitchFamily="2" charset="0"/>
                <a:cs typeface="Arial" panose="020B0604020202020204" pitchFamily="34" charset="0"/>
              </a:rPr>
              <a:t>CITATION [short]</a:t>
            </a:r>
            <a:br>
              <a:rPr lang="en-GB" altLang="en-US" b="1" dirty="0">
                <a:solidFill>
                  <a:srgbClr val="1A2B4A"/>
                </a:solidFill>
                <a:latin typeface="Inter" panose="02000503000000020004" pitchFamily="2" charset="0"/>
                <a:ea typeface="Inter" panose="02000503000000020004" pitchFamily="2" charset="0"/>
                <a:cs typeface="Arial" panose="020B0604020202020204" pitchFamily="34" charset="0"/>
              </a:rPr>
            </a:br>
            <a:endParaRPr lang="en-GB" altLang="en-US" sz="2400" b="1" dirty="0">
              <a:solidFill>
                <a:srgbClr val="1A2B4A"/>
              </a:solidFill>
              <a:latin typeface="Inter" panose="02000503000000020004" pitchFamily="2" charset="0"/>
              <a:ea typeface="Inter" panose="02000503000000020004" pitchFamily="2" charset="0"/>
              <a:cs typeface="Arial" panose="020B0604020202020204" pitchFamily="34" charset="0"/>
            </a:endParaRPr>
          </a:p>
          <a:p>
            <a:r>
              <a:rPr lang="en-GB" sz="1400" dirty="0">
                <a:solidFill>
                  <a:srgbClr val="1A2B4A"/>
                </a:solidFill>
                <a:latin typeface="Inter" panose="02000503000000020004" pitchFamily="2" charset="0"/>
                <a:ea typeface="Inter" panose="02000503000000020004" pitchFamily="2" charset="0"/>
                <a:cs typeface="Arial" panose="020B0604020202020204" pitchFamily="34" charset="0"/>
              </a:rPr>
              <a:t>László Lovász is a towering mathematician of our age. He has been a defining force in discrete mathematics and computer science over the past 60 years. His influence has decisively contributed to the general appeal and expansion of these fields and their closer integration with more classical areas of pure and applied mathematics. He solved a long list of major open problems, each time tackling the problem with powerful new techniques of which the significance went far beyond their original target. He is arguably the most influential theory builder of discrete mathematics. In particular, he has been one of the pioneers of the interplay between computer science, discrete and continuous mathematics, a master at establishing unexpected connections between seemingly distant fields. His invariably elegant and powerful ideas have spawned new subfields in many areas.</a:t>
            </a:r>
            <a:br>
              <a:rPr lang="en-GB" sz="2400" b="1" dirty="0">
                <a:solidFill>
                  <a:srgbClr val="1A2B4A"/>
                </a:solidFill>
                <a:latin typeface="Inter" panose="02000503000000020004" pitchFamily="2" charset="0"/>
                <a:ea typeface="Inter" panose="02000503000000020004" pitchFamily="2" charset="0"/>
                <a:cs typeface="Arial" panose="020B0604020202020204" pitchFamily="34" charset="0"/>
              </a:rPr>
            </a:br>
            <a:br>
              <a:rPr lang="en-GB" sz="2400" b="1" dirty="0">
                <a:solidFill>
                  <a:srgbClr val="1A2B4A"/>
                </a:solidFill>
                <a:latin typeface="Inter" panose="02000503000000020004" pitchFamily="2" charset="0"/>
                <a:ea typeface="Inter" panose="02000503000000020004" pitchFamily="2" charset="0"/>
                <a:cs typeface="Arial" panose="020B0604020202020204" pitchFamily="34" charset="0"/>
              </a:rPr>
            </a:br>
            <a:r>
              <a:rPr lang="en-GB" sz="2400" b="1" dirty="0">
                <a:solidFill>
                  <a:srgbClr val="1A2B4A"/>
                </a:solidFill>
                <a:latin typeface="Inter" panose="02000503000000020004" pitchFamily="2" charset="0"/>
                <a:ea typeface="Inter" panose="02000503000000020004" pitchFamily="2" charset="0"/>
                <a:cs typeface="Arial" panose="020B0604020202020204" pitchFamily="34" charset="0"/>
              </a:rPr>
              <a:t>		</a:t>
            </a:r>
            <a:r>
              <a:rPr lang="en-GB" dirty="0">
                <a:solidFill>
                  <a:srgbClr val="1A2B4A"/>
                </a:solidFill>
                <a:latin typeface="Inter" panose="02000503000000020004" pitchFamily="2" charset="0"/>
                <a:ea typeface="Inter" panose="02000503000000020004" pitchFamily="2" charset="0"/>
                <a:cs typeface="Arial" panose="020B0604020202020204" pitchFamily="34" charset="0"/>
              </a:rPr>
              <a:t>See full document for further information</a:t>
            </a:r>
          </a:p>
        </p:txBody>
      </p:sp>
    </p:spTree>
    <p:extLst>
      <p:ext uri="{BB962C8B-B14F-4D97-AF65-F5344CB8AC3E}">
        <p14:creationId xmlns:p14="http://schemas.microsoft.com/office/powerpoint/2010/main" val="316312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09">
          <a:extLst>
            <a:ext uri="{FF2B5EF4-FFF2-40B4-BE49-F238E27FC236}">
              <a16:creationId xmlns:a16="http://schemas.microsoft.com/office/drawing/2014/main" id="{42415DB2-86CC-F4A3-0947-3ADFD3233008}"/>
            </a:ext>
          </a:extLst>
        </p:cNvPr>
        <p:cNvGrpSpPr/>
        <p:nvPr/>
      </p:nvGrpSpPr>
      <p:grpSpPr>
        <a:xfrm>
          <a:off x="0" y="0"/>
          <a:ext cx="0" cy="0"/>
          <a:chOff x="0" y="0"/>
          <a:chExt cx="0" cy="0"/>
        </a:xfrm>
      </p:grpSpPr>
      <p:pic>
        <p:nvPicPr>
          <p:cNvPr id="110" name="Google Shape;110;p18" title="wwwacad@4x.png">
            <a:extLst>
              <a:ext uri="{FF2B5EF4-FFF2-40B4-BE49-F238E27FC236}">
                <a16:creationId xmlns:a16="http://schemas.microsoft.com/office/drawing/2014/main" id="{FBB403CD-C2CF-9747-19F9-6C12D7590FC3}"/>
              </a:ext>
            </a:extLst>
          </p:cNvPr>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11" name="Google Shape;111;p18">
            <a:extLst>
              <a:ext uri="{FF2B5EF4-FFF2-40B4-BE49-F238E27FC236}">
                <a16:creationId xmlns:a16="http://schemas.microsoft.com/office/drawing/2014/main" id="{C3CD8657-021A-1051-AEC2-8D95D6B19F86}"/>
              </a:ext>
            </a:extLst>
          </p:cNvPr>
          <p:cNvSpPr txBox="1"/>
          <p:nvPr/>
        </p:nvSpPr>
        <p:spPr>
          <a:xfrm>
            <a:off x="152399" y="152400"/>
            <a:ext cx="8053347" cy="918900"/>
          </a:xfrm>
          <a:prstGeom prst="rect">
            <a:avLst/>
          </a:prstGeom>
          <a:noFill/>
          <a:ln>
            <a:noFill/>
          </a:ln>
        </p:spPr>
        <p:txBody>
          <a:bodyPr spcFirstLastPara="1" wrap="square" lIns="91425" tIns="91425" rIns="91425" bIns="91425" anchor="t" anchorCtr="0">
            <a:noAutofit/>
          </a:bodyPr>
          <a:lstStyle/>
          <a:p>
            <a:r>
              <a:rPr lang="en-GB" altLang="en-US" sz="3600" b="1" i="1" dirty="0">
                <a:solidFill>
                  <a:srgbClr val="1A2B4A"/>
                </a:solidFill>
                <a:latin typeface="Cormorant" panose="020B0604020202020204" charset="0"/>
                <a:ea typeface="Cormorant" panose="020B0604020202020204" charset="0"/>
                <a:cs typeface="Cormorant" panose="020B0604020202020204" charset="0"/>
              </a:rPr>
              <a:t>Laudation to be given by Professor Janos Pach</a:t>
            </a:r>
          </a:p>
        </p:txBody>
      </p:sp>
      <p:cxnSp>
        <p:nvCxnSpPr>
          <p:cNvPr id="114" name="Google Shape;114;p18">
            <a:extLst>
              <a:ext uri="{FF2B5EF4-FFF2-40B4-BE49-F238E27FC236}">
                <a16:creationId xmlns:a16="http://schemas.microsoft.com/office/drawing/2014/main" id="{E79B6FBA-C30D-3FBE-1BB3-6F0ECA318B34}"/>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15" name="Google Shape;115;p18" title="acadclaim2@4x.png">
            <a:extLst>
              <a:ext uri="{FF2B5EF4-FFF2-40B4-BE49-F238E27FC236}">
                <a16:creationId xmlns:a16="http://schemas.microsoft.com/office/drawing/2014/main" id="{F7C04A72-C45B-9BE1-B1B3-23FC52C115D4}"/>
              </a:ext>
            </a:extLst>
          </p:cNvPr>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16" name="Google Shape;116;p18" title="logoacad@4x.png">
            <a:extLst>
              <a:ext uri="{FF2B5EF4-FFF2-40B4-BE49-F238E27FC236}">
                <a16:creationId xmlns:a16="http://schemas.microsoft.com/office/drawing/2014/main" id="{EE9C599B-2AC9-9ABA-DD8C-AC16E5E1C031}"/>
              </a:ext>
            </a:extLst>
          </p:cNvPr>
          <p:cNvPicPr preferRelativeResize="0"/>
          <p:nvPr/>
        </p:nvPicPr>
        <p:blipFill>
          <a:blip r:embed="rId5">
            <a:alphaModFix/>
          </a:blip>
          <a:stretch>
            <a:fillRect/>
          </a:stretch>
        </p:blipFill>
        <p:spPr>
          <a:xfrm>
            <a:off x="7918925" y="149336"/>
            <a:ext cx="1072675" cy="1072675"/>
          </a:xfrm>
          <a:prstGeom prst="rect">
            <a:avLst/>
          </a:prstGeom>
          <a:noFill/>
          <a:ln>
            <a:noFill/>
          </a:ln>
        </p:spPr>
      </p:pic>
      <p:pic>
        <p:nvPicPr>
          <p:cNvPr id="5" name="Picture 4" descr="A person with blonde hair&#10;&#10;AI-generated content may be incorrect.">
            <a:extLst>
              <a:ext uri="{FF2B5EF4-FFF2-40B4-BE49-F238E27FC236}">
                <a16:creationId xmlns:a16="http://schemas.microsoft.com/office/drawing/2014/main" id="{4109C6D1-481D-2D25-2C74-05899B63D0DF}"/>
              </a:ext>
            </a:extLst>
          </p:cNvPr>
          <p:cNvPicPr>
            <a:picLocks noChangeAspect="1"/>
          </p:cNvPicPr>
          <p:nvPr/>
        </p:nvPicPr>
        <p:blipFill>
          <a:blip r:embed="rId6"/>
          <a:srcRect l="22684" t="23043" r="23706" b="23383"/>
          <a:stretch>
            <a:fillRect/>
          </a:stretch>
        </p:blipFill>
        <p:spPr>
          <a:xfrm>
            <a:off x="7211834" y="1669774"/>
            <a:ext cx="1561111" cy="1560096"/>
          </a:xfrm>
          <a:prstGeom prst="rect">
            <a:avLst/>
          </a:prstGeom>
        </p:spPr>
      </p:pic>
      <p:pic>
        <p:nvPicPr>
          <p:cNvPr id="14" name="Picture 13" descr="A close-up of a coin&#10;&#10;AI-generated content may be incorrect.">
            <a:extLst>
              <a:ext uri="{FF2B5EF4-FFF2-40B4-BE49-F238E27FC236}">
                <a16:creationId xmlns:a16="http://schemas.microsoft.com/office/drawing/2014/main" id="{5557CB75-B4B8-057E-B019-7CA6D461758C}"/>
              </a:ext>
            </a:extLst>
          </p:cNvPr>
          <p:cNvPicPr>
            <a:picLocks noChangeAspect="1"/>
          </p:cNvPicPr>
          <p:nvPr/>
        </p:nvPicPr>
        <p:blipFill>
          <a:blip r:embed="rId7"/>
          <a:srcRect l="21529" t="19605" r="20660" b="20214"/>
          <a:stretch>
            <a:fillRect/>
          </a:stretch>
        </p:blipFill>
        <p:spPr>
          <a:xfrm>
            <a:off x="6649213" y="2764417"/>
            <a:ext cx="1702682" cy="1772462"/>
          </a:xfrm>
          <a:prstGeom prst="rect">
            <a:avLst/>
          </a:prstGeom>
        </p:spPr>
      </p:pic>
      <p:sp>
        <p:nvSpPr>
          <p:cNvPr id="6" name="TextBox 5">
            <a:extLst>
              <a:ext uri="{FF2B5EF4-FFF2-40B4-BE49-F238E27FC236}">
                <a16:creationId xmlns:a16="http://schemas.microsoft.com/office/drawing/2014/main" id="{FB44F7B2-5012-F733-F22C-E3DF7EAB1610}"/>
              </a:ext>
            </a:extLst>
          </p:cNvPr>
          <p:cNvSpPr txBox="1"/>
          <p:nvPr/>
        </p:nvSpPr>
        <p:spPr>
          <a:xfrm>
            <a:off x="152399" y="994702"/>
            <a:ext cx="6423330" cy="3539430"/>
          </a:xfrm>
          <a:prstGeom prst="rect">
            <a:avLst/>
          </a:prstGeom>
          <a:noFill/>
        </p:spPr>
        <p:txBody>
          <a:bodyPr wrap="square" rtlCol="0">
            <a:spAutoFit/>
          </a:bodyPr>
          <a:lstStyle/>
          <a:p>
            <a:r>
              <a:rPr lang="en-GB" dirty="0">
                <a:solidFill>
                  <a:srgbClr val="1A2B4A"/>
                </a:solidFill>
              </a:rPr>
              <a:t>Pach is Professor of Combinatorial Geometry at Rényi Institute of Mathematics (Budapest) &amp; EPFL (Lausanne) – see </a:t>
            </a:r>
            <a:r>
              <a:rPr lang="en-GB" dirty="0">
                <a:solidFill>
                  <a:srgbClr val="62BFEC"/>
                </a:solidFill>
                <a:hlinkClick r:id="rId8">
                  <a:extLst>
                    <a:ext uri="{A12FA001-AC4F-418D-AE19-62706E023703}">
                      <ahyp:hlinkClr xmlns:ahyp="http://schemas.microsoft.com/office/drawing/2018/hyperlinkcolor" val="tx"/>
                    </a:ext>
                  </a:extLst>
                </a:hlinkClick>
              </a:rPr>
              <a:t>https://www.ae-info.org/ae/Member/Pach_J%C3%A1nos</a:t>
            </a:r>
            <a:r>
              <a:rPr lang="en-GB" dirty="0">
                <a:solidFill>
                  <a:srgbClr val="62BFEC"/>
                </a:solidFill>
              </a:rPr>
              <a:t>  </a:t>
            </a:r>
          </a:p>
          <a:p>
            <a:endParaRPr lang="en-GB" dirty="0"/>
          </a:p>
          <a:p>
            <a:r>
              <a:rPr lang="en-GB" dirty="0">
                <a:solidFill>
                  <a:srgbClr val="1A2B4A"/>
                </a:solidFill>
              </a:rPr>
              <a:t>His main fields of interest are discrete and computational geometry, convexity, and combinatorics. He wrote more than 350 research papers. His books, “Research Problems in Discrete Geometry” (with Brass and Moser) and “Combinatorial Geometry” (with Agarwal) were translated into Japanese, Russian, and Chinese. He is co-editor-in-chief of Discrete &amp; Computational Geometry. He received the Lester Ford Award from the Mathematical Association of America (1990), the Rényi Prize and the Academy Award from the Hungarian Academy of Sciences (1993, 1998), the Szele Prize from the Bolyai Mathematical Society (2019). He was elected ACM Fellow (2011), AMS Fellow (2015), member of Academia Europaea (2014) and the Hungarian Academy of Sciences (2022). </a:t>
            </a:r>
          </a:p>
          <a:p>
            <a:endParaRPr lang="en-GB" dirty="0"/>
          </a:p>
        </p:txBody>
      </p:sp>
    </p:spTree>
    <p:extLst>
      <p:ext uri="{BB962C8B-B14F-4D97-AF65-F5344CB8AC3E}">
        <p14:creationId xmlns:p14="http://schemas.microsoft.com/office/powerpoint/2010/main" val="6570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09">
          <a:extLst>
            <a:ext uri="{FF2B5EF4-FFF2-40B4-BE49-F238E27FC236}">
              <a16:creationId xmlns:a16="http://schemas.microsoft.com/office/drawing/2014/main" id="{8156E0F1-B571-B987-D9A6-010D249DCF8F}"/>
            </a:ext>
          </a:extLst>
        </p:cNvPr>
        <p:cNvGrpSpPr/>
        <p:nvPr/>
      </p:nvGrpSpPr>
      <p:grpSpPr>
        <a:xfrm>
          <a:off x="0" y="0"/>
          <a:ext cx="0" cy="0"/>
          <a:chOff x="0" y="0"/>
          <a:chExt cx="0" cy="0"/>
        </a:xfrm>
      </p:grpSpPr>
      <p:pic>
        <p:nvPicPr>
          <p:cNvPr id="110" name="Google Shape;110;p18" title="wwwacad@4x.png">
            <a:extLst>
              <a:ext uri="{FF2B5EF4-FFF2-40B4-BE49-F238E27FC236}">
                <a16:creationId xmlns:a16="http://schemas.microsoft.com/office/drawing/2014/main" id="{4F470C8A-1C6F-28A6-302B-3E04B4D417EF}"/>
              </a:ext>
            </a:extLst>
          </p:cNvPr>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11" name="Google Shape;111;p18">
            <a:extLst>
              <a:ext uri="{FF2B5EF4-FFF2-40B4-BE49-F238E27FC236}">
                <a16:creationId xmlns:a16="http://schemas.microsoft.com/office/drawing/2014/main" id="{38E2EFF5-3B3F-C16F-AB77-A085B1CC7EEA}"/>
              </a:ext>
            </a:extLst>
          </p:cNvPr>
          <p:cNvSpPr txBox="1"/>
          <p:nvPr/>
        </p:nvSpPr>
        <p:spPr>
          <a:xfrm>
            <a:off x="152400" y="152400"/>
            <a:ext cx="7655782" cy="849464"/>
          </a:xfrm>
          <a:prstGeom prst="rect">
            <a:avLst/>
          </a:prstGeom>
          <a:noFill/>
          <a:ln>
            <a:noFill/>
          </a:ln>
        </p:spPr>
        <p:txBody>
          <a:bodyPr spcFirstLastPara="1" wrap="square" lIns="91425" tIns="91425" rIns="91425" bIns="91425" anchor="t" anchorCtr="0">
            <a:noAutofit/>
          </a:bodyPr>
          <a:lstStyle/>
          <a:p>
            <a:r>
              <a:rPr lang="en-GB" altLang="en-US" sz="3600" b="1" i="1" dirty="0">
                <a:solidFill>
                  <a:srgbClr val="1A2B4A"/>
                </a:solidFill>
                <a:latin typeface="Cormorant" panose="020B0604020202020204" charset="0"/>
                <a:ea typeface="Cormorant" panose="020B0604020202020204" charset="0"/>
                <a:cs typeface="Cormorant" panose="020B0604020202020204" charset="0"/>
              </a:rPr>
              <a:t>2025 AE-Heinz Nixdorf Erasmus Lecture </a:t>
            </a:r>
          </a:p>
        </p:txBody>
      </p:sp>
      <p:cxnSp>
        <p:nvCxnSpPr>
          <p:cNvPr id="114" name="Google Shape;114;p18">
            <a:extLst>
              <a:ext uri="{FF2B5EF4-FFF2-40B4-BE49-F238E27FC236}">
                <a16:creationId xmlns:a16="http://schemas.microsoft.com/office/drawing/2014/main" id="{82B1122C-6D2C-F19E-964C-C1068BB10221}"/>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15" name="Google Shape;115;p18" title="acadclaim2@4x.png">
            <a:extLst>
              <a:ext uri="{FF2B5EF4-FFF2-40B4-BE49-F238E27FC236}">
                <a16:creationId xmlns:a16="http://schemas.microsoft.com/office/drawing/2014/main" id="{FD7DE561-B9F5-6DF6-D43F-586EAC5556B5}"/>
              </a:ext>
            </a:extLst>
          </p:cNvPr>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16" name="Google Shape;116;p18" title="logoacad@4x.png">
            <a:extLst>
              <a:ext uri="{FF2B5EF4-FFF2-40B4-BE49-F238E27FC236}">
                <a16:creationId xmlns:a16="http://schemas.microsoft.com/office/drawing/2014/main" id="{E6D6983E-4F10-CDC3-12A8-15DC919289DC}"/>
              </a:ext>
            </a:extLst>
          </p:cNvPr>
          <p:cNvPicPr preferRelativeResize="0"/>
          <p:nvPr/>
        </p:nvPicPr>
        <p:blipFill>
          <a:blip r:embed="rId5">
            <a:alphaModFix/>
          </a:blip>
          <a:stretch>
            <a:fillRect/>
          </a:stretch>
        </p:blipFill>
        <p:spPr>
          <a:xfrm>
            <a:off x="7918925" y="149336"/>
            <a:ext cx="1072675" cy="1072675"/>
          </a:xfrm>
          <a:prstGeom prst="rect">
            <a:avLst/>
          </a:prstGeom>
          <a:noFill/>
          <a:ln>
            <a:noFill/>
          </a:ln>
        </p:spPr>
      </p:pic>
      <p:pic>
        <p:nvPicPr>
          <p:cNvPr id="16" name="Picture 15" descr="A person wearing glasses and looking at the camera&#10;&#10;AI-generated content may be incorrect.">
            <a:extLst>
              <a:ext uri="{FF2B5EF4-FFF2-40B4-BE49-F238E27FC236}">
                <a16:creationId xmlns:a16="http://schemas.microsoft.com/office/drawing/2014/main" id="{203950C5-FE5A-0F96-C161-E39C47C926E3}"/>
              </a:ext>
            </a:extLst>
          </p:cNvPr>
          <p:cNvPicPr>
            <a:picLocks noChangeAspect="1"/>
          </p:cNvPicPr>
          <p:nvPr/>
        </p:nvPicPr>
        <p:blipFill>
          <a:blip r:embed="rId6"/>
          <a:srcRect l="22616" t="22994" r="23117" b="22021"/>
          <a:stretch>
            <a:fillRect/>
          </a:stretch>
        </p:blipFill>
        <p:spPr>
          <a:xfrm>
            <a:off x="7411585" y="1771303"/>
            <a:ext cx="1580014" cy="1600893"/>
          </a:xfrm>
          <a:prstGeom prst="rect">
            <a:avLst/>
          </a:prstGeom>
        </p:spPr>
      </p:pic>
      <p:pic>
        <p:nvPicPr>
          <p:cNvPr id="14" name="Picture 13" descr="A close-up of a coin&#10;&#10;AI-generated content may be incorrect.">
            <a:extLst>
              <a:ext uri="{FF2B5EF4-FFF2-40B4-BE49-F238E27FC236}">
                <a16:creationId xmlns:a16="http://schemas.microsoft.com/office/drawing/2014/main" id="{C2586602-2822-E475-DF65-EC47F6F2F3A3}"/>
              </a:ext>
            </a:extLst>
          </p:cNvPr>
          <p:cNvPicPr>
            <a:picLocks noChangeAspect="1"/>
          </p:cNvPicPr>
          <p:nvPr/>
        </p:nvPicPr>
        <p:blipFill>
          <a:blip r:embed="rId7"/>
          <a:srcRect l="21529" t="19605" r="20660" b="20214"/>
          <a:stretch>
            <a:fillRect/>
          </a:stretch>
        </p:blipFill>
        <p:spPr>
          <a:xfrm>
            <a:off x="6649213" y="2764417"/>
            <a:ext cx="1702682" cy="1772462"/>
          </a:xfrm>
          <a:prstGeom prst="rect">
            <a:avLst/>
          </a:prstGeom>
        </p:spPr>
      </p:pic>
      <p:sp>
        <p:nvSpPr>
          <p:cNvPr id="4" name="Rectangle 5">
            <a:extLst>
              <a:ext uri="{FF2B5EF4-FFF2-40B4-BE49-F238E27FC236}">
                <a16:creationId xmlns:a16="http://schemas.microsoft.com/office/drawing/2014/main" id="{F2305E79-C022-7D6F-8018-E0FF9F1B2DD5}"/>
              </a:ext>
            </a:extLst>
          </p:cNvPr>
          <p:cNvSpPr>
            <a:spLocks noChangeArrowheads="1"/>
          </p:cNvSpPr>
          <p:nvPr/>
        </p:nvSpPr>
        <p:spPr bwMode="auto">
          <a:xfrm>
            <a:off x="1485658" y="1222011"/>
            <a:ext cx="49892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0"/>
              </a:spcBef>
              <a:buFontTx/>
              <a:buNone/>
            </a:pPr>
            <a:r>
              <a:rPr lang="en-GB" altLang="en-US" sz="2400" b="1" dirty="0">
                <a:solidFill>
                  <a:srgbClr val="62BFEC"/>
                </a:solidFill>
                <a:latin typeface="Inter" panose="02000503000000020004" pitchFamily="2" charset="0"/>
                <a:ea typeface="Inter" panose="02000503000000020004" pitchFamily="2" charset="0"/>
                <a:cs typeface="Arial" panose="020B0604020202020204" pitchFamily="34" charset="0"/>
              </a:rPr>
              <a:t>THE BEAUTY OF MATHEMATICS</a:t>
            </a:r>
          </a:p>
          <a:p>
            <a:pPr algn="r">
              <a:spcBef>
                <a:spcPct val="0"/>
              </a:spcBef>
              <a:buFontTx/>
              <a:buNone/>
            </a:pPr>
            <a:endParaRPr lang="en-GB" altLang="en-US" sz="2400" dirty="0">
              <a:solidFill>
                <a:srgbClr val="1A2B4A"/>
              </a:solidFill>
              <a:latin typeface="Inter" panose="02000503000000020004" pitchFamily="2" charset="0"/>
              <a:ea typeface="Inter" panose="02000503000000020004" pitchFamily="2" charset="0"/>
            </a:endParaRPr>
          </a:p>
        </p:txBody>
      </p:sp>
      <p:sp>
        <p:nvSpPr>
          <p:cNvPr id="6" name="TextBox 5">
            <a:extLst>
              <a:ext uri="{FF2B5EF4-FFF2-40B4-BE49-F238E27FC236}">
                <a16:creationId xmlns:a16="http://schemas.microsoft.com/office/drawing/2014/main" id="{5E92E804-995B-1B63-9570-0E4FA66AD444}"/>
              </a:ext>
            </a:extLst>
          </p:cNvPr>
          <p:cNvSpPr txBox="1"/>
          <p:nvPr/>
        </p:nvSpPr>
        <p:spPr>
          <a:xfrm>
            <a:off x="94497" y="1874775"/>
            <a:ext cx="6861736" cy="2246769"/>
          </a:xfrm>
          <a:prstGeom prst="rect">
            <a:avLst/>
          </a:prstGeom>
          <a:noFill/>
        </p:spPr>
        <p:txBody>
          <a:bodyPr wrap="square">
            <a:spAutoFit/>
          </a:bodyPr>
          <a:lstStyle/>
          <a:p>
            <a:pPr>
              <a:spcBef>
                <a:spcPct val="0"/>
              </a:spcBef>
              <a:buFontTx/>
              <a:buNone/>
            </a:pPr>
            <a:r>
              <a:rPr lang="en-GB" altLang="en-US" b="1" dirty="0">
                <a:solidFill>
                  <a:srgbClr val="1A2B4A"/>
                </a:solidFill>
                <a:latin typeface="Inter" panose="02000503000000020004" pitchFamily="2" charset="0"/>
                <a:ea typeface="Inter" panose="02000503000000020004" pitchFamily="2" charset="0"/>
                <a:cs typeface="Arial" panose="020B0604020202020204" pitchFamily="34" charset="0"/>
              </a:rPr>
              <a:t>Short Abstract: </a:t>
            </a:r>
          </a:p>
          <a:p>
            <a:pPr>
              <a:spcBef>
                <a:spcPct val="0"/>
              </a:spcBef>
              <a:buFontTx/>
              <a:buNone/>
            </a:pPr>
            <a:endParaRPr lang="en-GB" altLang="en-US" dirty="0">
              <a:solidFill>
                <a:srgbClr val="1A2B4A"/>
              </a:solidFill>
              <a:latin typeface="Inter" panose="02000503000000020004" pitchFamily="2" charset="0"/>
              <a:ea typeface="Inter" panose="02000503000000020004" pitchFamily="2" charset="0"/>
              <a:cs typeface="Arial" panose="020B0604020202020204" pitchFamily="34" charset="0"/>
            </a:endParaRPr>
          </a:p>
          <a:p>
            <a:pPr>
              <a:spcBef>
                <a:spcPct val="0"/>
              </a:spcBef>
              <a:buFontTx/>
              <a:buNone/>
            </a:pPr>
            <a:r>
              <a:rPr lang="en-GB" altLang="en-US" dirty="0">
                <a:solidFill>
                  <a:srgbClr val="1A2B4A"/>
                </a:solidFill>
                <a:latin typeface="Inter" panose="02000503000000020004" pitchFamily="2" charset="0"/>
                <a:ea typeface="Inter" panose="02000503000000020004" pitchFamily="2" charset="0"/>
              </a:rPr>
              <a:t>For most people, there is probably nothing farther from being beautiful than mathematics. But for most mathematicians, beauty is probably the most important feature of really good mathematics. Just like to appreciate the beauty of modern art or music, one has to be able to look beyond the particular results, and learn to enjoy the abstract beauty, where unexpected interactions between seemingly very distant subfields pop up, beautiful geometric pictures are produced, or even applications to the real world have their aesthetics. </a:t>
            </a:r>
          </a:p>
        </p:txBody>
      </p:sp>
      <p:pic>
        <p:nvPicPr>
          <p:cNvPr id="7" name="Picture 6">
            <a:extLst>
              <a:ext uri="{FF2B5EF4-FFF2-40B4-BE49-F238E27FC236}">
                <a16:creationId xmlns:a16="http://schemas.microsoft.com/office/drawing/2014/main" id="{D9F597D5-1D6B-588C-CB49-160D6E1308D9}"/>
              </a:ext>
            </a:extLst>
          </p:cNvPr>
          <p:cNvPicPr>
            <a:picLocks noChangeAspect="1"/>
          </p:cNvPicPr>
          <p:nvPr/>
        </p:nvPicPr>
        <p:blipFill>
          <a:blip r:embed="rId8"/>
          <a:stretch>
            <a:fillRect/>
          </a:stretch>
        </p:blipFill>
        <p:spPr>
          <a:xfrm>
            <a:off x="4669377" y="4481528"/>
            <a:ext cx="2944623" cy="268247"/>
          </a:xfrm>
          <a:prstGeom prst="rect">
            <a:avLst/>
          </a:prstGeom>
        </p:spPr>
      </p:pic>
    </p:spTree>
    <p:extLst>
      <p:ext uri="{BB962C8B-B14F-4D97-AF65-F5344CB8AC3E}">
        <p14:creationId xmlns:p14="http://schemas.microsoft.com/office/powerpoint/2010/main" val="95700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153"/>
        <p:cNvGrpSpPr/>
        <p:nvPr/>
      </p:nvGrpSpPr>
      <p:grpSpPr>
        <a:xfrm>
          <a:off x="0" y="0"/>
          <a:ext cx="0" cy="0"/>
          <a:chOff x="0" y="0"/>
          <a:chExt cx="0" cy="0"/>
        </a:xfrm>
      </p:grpSpPr>
      <p:pic>
        <p:nvPicPr>
          <p:cNvPr id="154" name="Google Shape;154;p22" title="acadkv3@4x.png"/>
          <p:cNvPicPr preferRelativeResize="0"/>
          <p:nvPr/>
        </p:nvPicPr>
        <p:blipFill>
          <a:blip r:embed="rId3">
            <a:alphaModFix/>
          </a:blip>
          <a:stretch>
            <a:fillRect/>
          </a:stretch>
        </p:blipFill>
        <p:spPr>
          <a:xfrm>
            <a:off x="0" y="625250"/>
            <a:ext cx="9385549" cy="4582825"/>
          </a:xfrm>
          <a:prstGeom prst="rect">
            <a:avLst/>
          </a:prstGeom>
          <a:noFill/>
          <a:ln>
            <a:noFill/>
          </a:ln>
        </p:spPr>
      </p:pic>
      <p:pic>
        <p:nvPicPr>
          <p:cNvPr id="155" name="Google Shape;155;p22" title="wwwacad@4x.png"/>
          <p:cNvPicPr preferRelativeResize="0"/>
          <p:nvPr/>
        </p:nvPicPr>
        <p:blipFill>
          <a:blip r:embed="rId4">
            <a:alphaModFix/>
          </a:blip>
          <a:stretch>
            <a:fillRect/>
          </a:stretch>
        </p:blipFill>
        <p:spPr>
          <a:xfrm>
            <a:off x="7630675" y="4625875"/>
            <a:ext cx="1284726" cy="289025"/>
          </a:xfrm>
          <a:prstGeom prst="rect">
            <a:avLst/>
          </a:prstGeom>
          <a:noFill/>
          <a:ln>
            <a:noFill/>
          </a:ln>
        </p:spPr>
      </p:pic>
      <p:pic>
        <p:nvPicPr>
          <p:cNvPr id="156" name="Google Shape;156;p22" title="logoacad2@4x.png"/>
          <p:cNvPicPr preferRelativeResize="0"/>
          <p:nvPr/>
        </p:nvPicPr>
        <p:blipFill>
          <a:blip r:embed="rId5">
            <a:alphaModFix/>
          </a:blip>
          <a:stretch>
            <a:fillRect/>
          </a:stretch>
        </p:blipFill>
        <p:spPr>
          <a:xfrm>
            <a:off x="3780023" y="1779225"/>
            <a:ext cx="1583976" cy="1585027"/>
          </a:xfrm>
          <a:prstGeom prst="rect">
            <a:avLst/>
          </a:prstGeom>
          <a:noFill/>
          <a:ln>
            <a:noFill/>
          </a:ln>
        </p:spPr>
      </p:pic>
      <p:sp>
        <p:nvSpPr>
          <p:cNvPr id="157" name="Google Shape;157;p22"/>
          <p:cNvSpPr txBox="1"/>
          <p:nvPr/>
        </p:nvSpPr>
        <p:spPr>
          <a:xfrm>
            <a:off x="152399" y="152400"/>
            <a:ext cx="3409785" cy="17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chemeClr val="lt1"/>
              </a:solidFill>
              <a:latin typeface="Inter SemiBold"/>
              <a:ea typeface="Inter SemiBold"/>
              <a:cs typeface="Inter SemiBold"/>
              <a:sym typeface="Inter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B4B3098C964048BDF4E932B45807D9" ma:contentTypeVersion="13" ma:contentTypeDescription="Create a new document." ma:contentTypeScope="" ma:versionID="9cffd92cacde09eb5ed7b66e3ed63a08">
  <xsd:schema xmlns:xsd="http://www.w3.org/2001/XMLSchema" xmlns:xs="http://www.w3.org/2001/XMLSchema" xmlns:p="http://schemas.microsoft.com/office/2006/metadata/properties" xmlns:ns2="9cc055a1-556b-40bd-9648-7f20f5df2cf1" xmlns:ns3="124f74e4-c9d4-4b9b-95a2-6d0c4f615748" targetNamespace="http://schemas.microsoft.com/office/2006/metadata/properties" ma:root="true" ma:fieldsID="4142201138e7d360d190e737f2b7b559" ns2:_="" ns3:_="">
    <xsd:import namespace="9cc055a1-556b-40bd-9648-7f20f5df2cf1"/>
    <xsd:import namespace="124f74e4-c9d4-4b9b-95a2-6d0c4f61574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055a1-556b-40bd-9648-7f20f5df2c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757092-1c22-49a2-a22d-c1925646c7a4"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4f74e4-c9d4-4b9b-95a2-6d0c4f61574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8284425-fa2b-491d-83fa-dec743b94a2b}" ma:internalName="TaxCatchAll" ma:showField="CatchAllData" ma:web="124f74e4-c9d4-4b9b-95a2-6d0c4f6157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24f74e4-c9d4-4b9b-95a2-6d0c4f615748" xsi:nil="true"/>
    <lcf76f155ced4ddcb4097134ff3c332f xmlns="9cc055a1-556b-40bd-9648-7f20f5df2c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808F5D-B025-47E1-9E1B-8539B3A0EBB5}"/>
</file>

<file path=customXml/itemProps2.xml><?xml version="1.0" encoding="utf-8"?>
<ds:datastoreItem xmlns:ds="http://schemas.openxmlformats.org/officeDocument/2006/customXml" ds:itemID="{CE606021-F329-4EBC-BB92-2C3528B9C0DD}"/>
</file>

<file path=customXml/itemProps3.xml><?xml version="1.0" encoding="utf-8"?>
<ds:datastoreItem xmlns:ds="http://schemas.openxmlformats.org/officeDocument/2006/customXml" ds:itemID="{4C89C2BA-C071-431C-9EAD-5AF0D11D2288}"/>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On-screen Show (16:9)</PresentationFormat>
  <Paragraphs>24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Inter</vt:lpstr>
      <vt:lpstr>Inter SemiBold</vt:lpstr>
      <vt:lpstr>Cormorant</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David Coates</cp:lastModifiedBy>
  <cp:revision>2</cp:revision>
  <dcterms:modified xsi:type="dcterms:W3CDTF">2025-10-07T09:48:07Z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0x01010005B4B3098C964048BDF4E932B45807D9</vt:lpwstr>
  </property>
</Properties>
</file>